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58" r:id="rId3"/>
    <p:sldId id="260" r:id="rId4"/>
    <p:sldId id="261" r:id="rId5"/>
    <p:sldId id="281" r:id="rId6"/>
    <p:sldId id="284" r:id="rId7"/>
    <p:sldId id="285" r:id="rId8"/>
    <p:sldId id="286" r:id="rId9"/>
    <p:sldId id="289" r:id="rId10"/>
    <p:sldId id="287" r:id="rId11"/>
    <p:sldId id="288" r:id="rId12"/>
    <p:sldId id="283" r:id="rId13"/>
  </p:sldIdLst>
  <p:sldSz cx="9144000" cy="5143500" type="screen16x9"/>
  <p:notesSz cx="6858000" cy="9144000"/>
  <p:embeddedFontLst>
    <p:embeddedFont>
      <p:font typeface="Anton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dvent Pro Light" panose="020B0604020202020204" charset="0"/>
      <p:regular r:id="rId20"/>
      <p:bold r:id="rId21"/>
    </p:embeddedFont>
    <p:embeddedFont>
      <p:font typeface="Rajdhani" panose="020B0604020202020204" charset="0"/>
      <p:regular r:id="rId22"/>
      <p:bold r:id="rId23"/>
    </p:embeddedFont>
    <p:embeddedFont>
      <p:font typeface="Fira Sans Condensed Light" panose="020B0604020202020204" charset="0"/>
      <p:regular r:id="rId24"/>
      <p:bold r:id="rId25"/>
      <p:italic r:id="rId26"/>
      <p:boldItalic r:id="rId27"/>
    </p:embeddedFont>
    <p:embeddedFont>
      <p:font typeface="Algerian" panose="04020705040A02060702" pitchFamily="8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007B5BA7-D739-4FCA-8AE9-0D5EDF570D06}">
          <p14:sldIdLst>
            <p14:sldId id="256"/>
            <p14:sldId id="258"/>
            <p14:sldId id="260"/>
            <p14:sldId id="261"/>
            <p14:sldId id="281"/>
            <p14:sldId id="284"/>
            <p14:sldId id="285"/>
            <p14:sldId id="286"/>
            <p14:sldId id="289"/>
            <p14:sldId id="287"/>
            <p14:sldId id="288"/>
            <p14:sldId id="283"/>
          </p14:sldIdLst>
        </p14:section>
        <p14:section name="Section sans titre" id="{624CCE08-3A51-4F9F-A1AC-E62E6D2E315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95F9C3-4893-423E-BE12-EBB05F2FB0EC}">
  <a:tblStyle styleId="{6295F9C3-4893-423E-BE12-EBB05F2FB0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6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213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93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42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0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488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57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b4974444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b4974444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04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60" r:id="rId3"/>
    <p:sldLayoutId id="2147483662" r:id="rId4"/>
    <p:sldLayoutId id="2147483663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968710" y="0"/>
            <a:ext cx="4215539" cy="5801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2000" b="0" dirty="0"/>
              <a:t/>
            </a:r>
            <a:br>
              <a:rPr lang="fr-FR" sz="2000" b="0" dirty="0"/>
            </a:br>
            <a:r>
              <a:rPr lang="fr-FR" sz="2000" b="0" dirty="0"/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REPUBLIQUE DU SENEGAL</a:t>
            </a:r>
            <a:endParaRPr sz="2000" dirty="0"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-91943" y="-157187"/>
            <a:ext cx="2444805" cy="2968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10800000" flipV="1">
            <a:off x="5760799" y="4385782"/>
            <a:ext cx="4242447" cy="463380"/>
          </a:xfrm>
        </p:spPr>
        <p:txBody>
          <a:bodyPr/>
          <a:lstStyle/>
          <a:p>
            <a:r>
              <a:rPr lang="fr-FR" sz="2400" b="1" dirty="0" smtClean="0"/>
              <a:t>Pr</a:t>
            </a:r>
            <a:r>
              <a:rPr lang="fr-FR" sz="2400" b="1" dirty="0" smtClean="0"/>
              <a:t> </a:t>
            </a:r>
            <a:r>
              <a:rPr lang="fr-FR" sz="2400" b="1" dirty="0"/>
              <a:t>Mouhamadou THIAM</a:t>
            </a:r>
          </a:p>
        </p:txBody>
      </p:sp>
      <p:pic>
        <p:nvPicPr>
          <p:cNvPr id="8" name="Imag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106" y="493424"/>
            <a:ext cx="2368444" cy="752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19856" y="1205112"/>
            <a:ext cx="2040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 peuple - Un but - Une foi</a:t>
            </a:r>
            <a:endParaRPr lang="fr-FR" sz="1200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7038" y="1437799"/>
            <a:ext cx="84465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Présentation Du </a:t>
            </a:r>
            <a:r>
              <a:rPr lang="fr-FR" sz="28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Projet :</a:t>
            </a:r>
            <a:endParaRPr lang="fr-FR" sz="2800" b="1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fr-FR" sz="28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fr-FR" sz="28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Organigramme : Terminateur 9"/>
          <p:cNvSpPr/>
          <p:nvPr/>
        </p:nvSpPr>
        <p:spPr>
          <a:xfrm>
            <a:off x="416312" y="2095735"/>
            <a:ext cx="8616176" cy="107072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GESTION ET SUIVI DES RESULTATS DE VOTE</a:t>
            </a:r>
            <a:endParaRPr lang="fr-FR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3025256"/>
            <a:ext cx="4572000" cy="62324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105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05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fr-FR" sz="1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PRESENTATEURS </a:t>
            </a:r>
            <a:r>
              <a:rPr lang="fr-FR" sz="1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2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oogle Shape;179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4549" y="312656"/>
            <a:ext cx="3625186" cy="2029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991416" y="3278094"/>
            <a:ext cx="684034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05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05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fr-FR" sz="16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Aliou </a:t>
            </a:r>
            <a:r>
              <a:rPr lang="fr-FR" sz="1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</a:t>
            </a:r>
          </a:p>
          <a:p>
            <a:pPr>
              <a:lnSpc>
                <a:spcPct val="150000"/>
              </a:lnSpc>
            </a:pPr>
            <a:r>
              <a:rPr lang="fr-FR" sz="1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Seth HOUANSOU</a:t>
            </a:r>
          </a:p>
          <a:p>
            <a:pPr>
              <a:lnSpc>
                <a:spcPct val="150000"/>
              </a:lnSpc>
            </a:pPr>
            <a:r>
              <a:rPr lang="fr-FR" sz="16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Anna Ramata SAWADOGO</a:t>
            </a:r>
            <a:endParaRPr lang="fr-FR" sz="1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860823" y="1134120"/>
            <a:ext cx="7422553" cy="3877080"/>
          </a:xfrm>
        </p:spPr>
        <p:txBody>
          <a:bodyPr/>
          <a:lstStyle/>
          <a:p>
            <a:r>
              <a:rPr lang="fr-FR" sz="2000" b="1" dirty="0">
                <a:latin typeface="Rajdhani" panose="020B0604020202020204" charset="0"/>
                <a:cs typeface="Rajdhani" panose="020B0604020202020204" charset="0"/>
              </a:rPr>
              <a:t>Les langages utilisés pour la réalisation de notre solution sont </a:t>
            </a:r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:</a:t>
            </a:r>
          </a:p>
          <a:p>
            <a:pPr marL="495300" indent="-342900">
              <a:buFont typeface="Wingdings" panose="05000000000000000000" pitchFamily="2" charset="2"/>
              <a:buChar char="q"/>
            </a:pPr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 PHP </a:t>
            </a:r>
          </a:p>
          <a:p>
            <a:pPr marL="495300" indent="-342900">
              <a:buFont typeface="Wingdings" panose="05000000000000000000" pitchFamily="2" charset="2"/>
              <a:buChar char="q"/>
            </a:pPr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HTML</a:t>
            </a:r>
          </a:p>
          <a:p>
            <a:pPr marL="495300" indent="-342900">
              <a:buFont typeface="Wingdings" panose="05000000000000000000" pitchFamily="2" charset="2"/>
              <a:buChar char="q"/>
            </a:pPr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 CSS </a:t>
            </a:r>
          </a:p>
          <a:p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Nous </a:t>
            </a:r>
            <a:r>
              <a:rPr lang="fr-FR" sz="2000" b="1" dirty="0">
                <a:latin typeface="Rajdhani" panose="020B0604020202020204" charset="0"/>
                <a:cs typeface="Rajdhani" panose="020B0604020202020204" charset="0"/>
              </a:rPr>
              <a:t>avons également utiliser le framework bootstrap. En ce qui concerne la réalisation de nos services nous nous sommes tourné </a:t>
            </a:r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vers les </a:t>
            </a:r>
            <a:r>
              <a:rPr lang="fr-FR" sz="2000" b="1" dirty="0">
                <a:latin typeface="Rajdhani" panose="020B0604020202020204" charset="0"/>
                <a:cs typeface="Rajdhani" panose="020B0604020202020204" charset="0"/>
              </a:rPr>
              <a:t>API REST qui sont utilisés pour effectuer une requête HTTP GET, POST, PUT ou DELETE côté client vers le serveur pour récupérer ou pour modifier certaines informations sur le serveur. </a:t>
            </a:r>
            <a:endParaRPr lang="fr-FR" sz="2000" b="1" dirty="0" smtClean="0">
              <a:latin typeface="Rajdhani" panose="020B0604020202020204" charset="0"/>
              <a:cs typeface="Rajdhani" panose="020B0604020202020204" charset="0"/>
            </a:endParaRPr>
          </a:p>
          <a:p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Le </a:t>
            </a:r>
            <a:r>
              <a:rPr lang="fr-FR" sz="2000" b="1" dirty="0">
                <a:latin typeface="Rajdhani" panose="020B0604020202020204" charset="0"/>
                <a:cs typeface="Rajdhani" panose="020B0604020202020204" charset="0"/>
              </a:rPr>
              <a:t>SGBD utilisé ici est </a:t>
            </a:r>
            <a:r>
              <a:rPr lang="fr-FR" sz="2000" b="1" dirty="0" err="1">
                <a:latin typeface="Rajdhani" panose="020B0604020202020204" charset="0"/>
                <a:cs typeface="Rajdhani" panose="020B0604020202020204" charset="0"/>
              </a:rPr>
              <a:t>mysql</a:t>
            </a:r>
            <a:r>
              <a:rPr lang="fr-FR" sz="2000" b="1" dirty="0">
                <a:latin typeface="Rajdhani" panose="020B0604020202020204" charset="0"/>
                <a:cs typeface="Rajdhani" panose="020B0604020202020204" charset="0"/>
              </a:rPr>
              <a:t> intégré à la plateforme wampserver qui a permis le développement de notre solution en local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pPr marL="0" indent="0">
              <a:spcAft>
                <a:spcPts val="1600"/>
              </a:spcAft>
            </a:pPr>
            <a:r>
              <a:rPr lang="en-US" sz="3200" dirty="0"/>
              <a:t>LANGAGE ET OUTILS UTILISES</a:t>
            </a:r>
          </a:p>
        </p:txBody>
      </p:sp>
    </p:spTree>
    <p:extLst>
      <p:ext uri="{BB962C8B-B14F-4D97-AF65-F5344CB8AC3E}">
        <p14:creationId xmlns:p14="http://schemas.microsoft.com/office/powerpoint/2010/main" val="310270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idx="4"/>
          </p:nvPr>
        </p:nvSpPr>
        <p:spPr>
          <a:xfrm>
            <a:off x="720100" y="322625"/>
            <a:ext cx="7704000" cy="572700"/>
          </a:xfrm>
        </p:spPr>
        <p:txBody>
          <a:bodyPr/>
          <a:lstStyle/>
          <a:p>
            <a:r>
              <a:rPr lang="en-US" sz="3200" dirty="0"/>
              <a:t>STRUCTURE DE LA BASE DE DONNEE</a:t>
            </a:r>
            <a:br>
              <a:rPr lang="en-US" sz="3200" dirty="0"/>
            </a:b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50" y="1082525"/>
            <a:ext cx="8423900" cy="38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793;p47">
            <a:extLst>
              <a:ext uri="{FF2B5EF4-FFF2-40B4-BE49-F238E27FC236}">
                <a16:creationId xmlns:a16="http://schemas.microsoft.com/office/drawing/2014/main" xmlns="" id="{D694ECAC-50FA-4C03-94CE-E25412BB879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3284" y="-127590"/>
            <a:ext cx="9234376" cy="55714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archemin : horizontal 3">
            <a:extLst>
              <a:ext uri="{FF2B5EF4-FFF2-40B4-BE49-F238E27FC236}">
                <a16:creationId xmlns:a16="http://schemas.microsoft.com/office/drawing/2014/main" xmlns="" id="{91FBFF25-220A-4642-BC82-7C4A2C216952}"/>
              </a:ext>
            </a:extLst>
          </p:cNvPr>
          <p:cNvSpPr/>
          <p:nvPr/>
        </p:nvSpPr>
        <p:spPr>
          <a:xfrm>
            <a:off x="90375" y="1137601"/>
            <a:ext cx="8920717" cy="2793599"/>
          </a:xfrm>
          <a:prstGeom prst="horizontalScroll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Merci Pour Votre Aimable Attention!!!</a:t>
            </a:r>
            <a:endParaRPr lang="fr-FR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6;p26">
            <a:extLst>
              <a:ext uri="{FF2B5EF4-FFF2-40B4-BE49-F238E27FC236}">
                <a16:creationId xmlns:a16="http://schemas.microsoft.com/office/drawing/2014/main" xmlns="" id="{E063EC79-4D70-4830-83FC-5506069C173E}"/>
              </a:ext>
            </a:extLst>
          </p:cNvPr>
          <p:cNvSpPr txBox="1">
            <a:spLocks/>
          </p:cNvSpPr>
          <p:nvPr/>
        </p:nvSpPr>
        <p:spPr>
          <a:xfrm>
            <a:off x="0" y="888344"/>
            <a:ext cx="5313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800" b="1" dirty="0" smtClean="0"/>
              <a:t>I</a:t>
            </a:r>
            <a:r>
              <a:rPr lang="en-US" sz="1800" b="1" dirty="0" smtClean="0"/>
              <a:t>NTRODUCTION</a:t>
            </a:r>
          </a:p>
          <a:p>
            <a:pPr marL="400050" indent="-400050">
              <a:spcAft>
                <a:spcPts val="1600"/>
              </a:spcAft>
              <a:buFont typeface="+mj-lt"/>
              <a:buAutoNum type="romanUcPeriod"/>
            </a:pPr>
            <a:r>
              <a:rPr lang="en-US" sz="1800" b="1" dirty="0" smtClean="0"/>
              <a:t>OBJECTIFS</a:t>
            </a:r>
          </a:p>
          <a:p>
            <a:pPr marL="400050" indent="-400050">
              <a:spcAft>
                <a:spcPts val="1600"/>
              </a:spcAft>
              <a:buFont typeface="+mj-lt"/>
              <a:buAutoNum type="romanUcPeriod"/>
            </a:pPr>
            <a:r>
              <a:rPr lang="en-US" sz="1800" b="1" dirty="0" smtClean="0"/>
              <a:t> MÉTHODOLOGIE</a:t>
            </a:r>
            <a:endParaRPr lang="en-US" sz="1800" b="1" dirty="0" smtClean="0"/>
          </a:p>
          <a:p>
            <a:pPr marL="400050" indent="-400050">
              <a:spcAft>
                <a:spcPts val="1600"/>
              </a:spcAft>
              <a:buFont typeface="+mj-lt"/>
              <a:buAutoNum type="romanUcPeriod"/>
            </a:pPr>
            <a:r>
              <a:rPr lang="en-US" sz="1800" b="1" dirty="0" smtClean="0"/>
              <a:t> ANALYSE </a:t>
            </a:r>
            <a:r>
              <a:rPr lang="en-US" sz="1800" b="1" dirty="0" smtClean="0"/>
              <a:t>DU SYST</a:t>
            </a:r>
            <a:r>
              <a:rPr lang="fr-FR" sz="1800" b="1" dirty="0" smtClean="0"/>
              <a:t>È</a:t>
            </a:r>
            <a:r>
              <a:rPr lang="en-US" sz="1800" b="1" dirty="0" smtClean="0"/>
              <a:t>ME</a:t>
            </a:r>
          </a:p>
          <a:p>
            <a:pPr marL="400050" indent="-400050">
              <a:spcAft>
                <a:spcPts val="1600"/>
              </a:spcAft>
              <a:buFont typeface="+mj-lt"/>
              <a:buAutoNum type="romanUcPeriod"/>
            </a:pPr>
            <a:r>
              <a:rPr lang="en-US" sz="1800" b="1" dirty="0" smtClean="0"/>
              <a:t> DIAGRAMME </a:t>
            </a:r>
            <a:r>
              <a:rPr lang="en-US" sz="1800" b="1" dirty="0" smtClean="0"/>
              <a:t>DE CAS D</a:t>
            </a:r>
            <a:r>
              <a:rPr lang="fr-FR" sz="1800" b="1" dirty="0" smtClean="0"/>
              <a:t>’</a:t>
            </a:r>
            <a:r>
              <a:rPr lang="en-US" sz="1800" b="1" dirty="0" smtClean="0"/>
              <a:t>UTILISATION</a:t>
            </a:r>
          </a:p>
          <a:p>
            <a:pPr marL="400050" indent="-400050">
              <a:spcAft>
                <a:spcPts val="1600"/>
              </a:spcAft>
              <a:buFont typeface="+mj-lt"/>
              <a:buAutoNum type="romanUcPeriod"/>
            </a:pPr>
            <a:r>
              <a:rPr lang="en-US" sz="1600" b="1" dirty="0" smtClean="0"/>
              <a:t>STRUCTURE DE LA BASE DE DONNÉES</a:t>
            </a:r>
          </a:p>
          <a:p>
            <a:pPr marL="400050" indent="-400050">
              <a:spcAft>
                <a:spcPts val="1600"/>
              </a:spcAft>
              <a:buFont typeface="+mj-lt"/>
              <a:buAutoNum type="romanUcPeriod"/>
            </a:pPr>
            <a:r>
              <a:rPr lang="en-US" sz="1800" b="1" dirty="0" smtClean="0"/>
              <a:t>LANGAGE ET OUTILS UTILISES</a:t>
            </a:r>
          </a:p>
          <a:p>
            <a:pPr marL="400050" indent="-400050">
              <a:spcAft>
                <a:spcPts val="1600"/>
              </a:spcAft>
              <a:buFont typeface="+mj-lt"/>
              <a:buAutoNum type="romanUcPeriod"/>
            </a:pPr>
            <a:r>
              <a:rPr lang="en-US" sz="1600" b="1" dirty="0" smtClean="0"/>
              <a:t>STRUCTURE DE LA BASE DE DONNÉES</a:t>
            </a:r>
          </a:p>
          <a:p>
            <a:pPr marL="0" indent="0">
              <a:spcAft>
                <a:spcPts val="1600"/>
              </a:spcAft>
            </a:pPr>
            <a:endParaRPr lang="en-US" sz="2800" b="1" dirty="0"/>
          </a:p>
        </p:txBody>
      </p:sp>
      <p:pic>
        <p:nvPicPr>
          <p:cNvPr id="21" name="Picture 6" descr="PC portables GeForce RTX série 30 | NVIDIA">
            <a:extLst>
              <a:ext uri="{FF2B5EF4-FFF2-40B4-BE49-F238E27FC236}">
                <a16:creationId xmlns:a16="http://schemas.microsoft.com/office/drawing/2014/main" xmlns="" id="{E6B496C1-CB55-46D6-B136-D82D2D4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582" y="3449998"/>
            <a:ext cx="2946357" cy="1600200"/>
          </a:xfrm>
          <a:prstGeom prst="ellipse">
            <a:avLst/>
          </a:prstGeom>
          <a:ln w="63500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16;p26">
            <a:extLst>
              <a:ext uri="{FF2B5EF4-FFF2-40B4-BE49-F238E27FC236}">
                <a16:creationId xmlns:a16="http://schemas.microsoft.com/office/drawing/2014/main" xmlns="" id="{E063EC79-4D70-4830-83FC-5506069C173E}"/>
              </a:ext>
            </a:extLst>
          </p:cNvPr>
          <p:cNvSpPr txBox="1">
            <a:spLocks/>
          </p:cNvSpPr>
          <p:nvPr/>
        </p:nvSpPr>
        <p:spPr>
          <a:xfrm>
            <a:off x="4241228" y="10247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9173" y="299156"/>
            <a:ext cx="6161963" cy="1457455"/>
          </a:xfrm>
        </p:spPr>
        <p:txBody>
          <a:bodyPr/>
          <a:lstStyle/>
          <a:p>
            <a:pPr algn="ctr"/>
            <a:r>
              <a:rPr lang="fr-FR" sz="3200" dirty="0" smtClean="0"/>
              <a:t>INTRODUCTION</a:t>
            </a: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522475" y="1576137"/>
            <a:ext cx="7664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Les élections constituent un mode de scrutin ou de consultation populaire permettant dans certains pays de choisir un individu chargé de diriger les destinées du pays pour une durée fixée à l’avance. Il devient de plus en plus urgent de mettre en place des applications informatiques permettant de suivre ce processus, de l’inscription des électeurs à la proclamation des résultats en passant par la déclaration des candidatures. Le but de ce projet est de mettre en place des services web permettant de suivre ce processus.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599684" y="4569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OBJECTIF</a:t>
            </a:r>
            <a:endParaRPr sz="30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xmlns="" id="{3C81F8AA-2B24-4E97-8364-6A246D3F6321}"/>
              </a:ext>
            </a:extLst>
          </p:cNvPr>
          <p:cNvSpPr txBox="1"/>
          <p:nvPr/>
        </p:nvSpPr>
        <p:spPr>
          <a:xfrm>
            <a:off x="3329940" y="281014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xmlns="" id="{87B4C45A-51AC-4846-89C1-D28BE9B963AE}"/>
              </a:ext>
            </a:extLst>
          </p:cNvPr>
          <p:cNvSpPr txBox="1"/>
          <p:nvPr/>
        </p:nvSpPr>
        <p:spPr>
          <a:xfrm>
            <a:off x="3482340" y="296254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28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599684" y="1632068"/>
            <a:ext cx="7704000" cy="2660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fr-FR" sz="2000" dirty="0"/>
              <a:t>La plateforme web que nous proposons comme solution, permettra d’atteindre les objectifs suivants :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✓ </a:t>
            </a:r>
            <a:r>
              <a:rPr lang="fr-FR" sz="2000" dirty="0"/>
              <a:t>Gérer (ajouter, modifier et supprimer) les régions, départements, communes, lieux, bureau de vote et les candidats</a:t>
            </a:r>
            <a:r>
              <a:rPr lang="fr-FR" sz="2000" dirty="0" smtClean="0"/>
              <a:t>;</a:t>
            </a:r>
            <a:br>
              <a:rPr lang="fr-FR" sz="2000" dirty="0" smtClean="0"/>
            </a:br>
            <a:r>
              <a:rPr lang="fr-FR" sz="2000" dirty="0" smtClean="0"/>
              <a:t> </a:t>
            </a:r>
            <a:r>
              <a:rPr lang="fr-FR" sz="2000" dirty="0"/>
              <a:t>✓ G</a:t>
            </a:r>
            <a:r>
              <a:rPr lang="fr-FR" sz="2000" dirty="0" smtClean="0"/>
              <a:t>érer </a:t>
            </a:r>
            <a:r>
              <a:rPr lang="fr-FR" sz="2000" dirty="0"/>
              <a:t>les utilisateurs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 </a:t>
            </a:r>
            <a:r>
              <a:rPr lang="fr-FR" sz="2000" dirty="0"/>
              <a:t>✓ Inscrire un candidat à l’élection </a:t>
            </a:r>
            <a:r>
              <a:rPr lang="fr-FR" sz="2000" dirty="0" smtClean="0"/>
              <a:t>;</a:t>
            </a:r>
            <a:br>
              <a:rPr lang="fr-FR" sz="2000" dirty="0" smtClean="0"/>
            </a:br>
            <a:r>
              <a:rPr lang="fr-FR" sz="2000" dirty="0" smtClean="0"/>
              <a:t> </a:t>
            </a:r>
            <a:r>
              <a:rPr lang="fr-FR" sz="2000" dirty="0"/>
              <a:t>✓ Produire des statistiques générales, par candidat, par </a:t>
            </a:r>
            <a:r>
              <a:rPr lang="fr-FR" sz="2000" dirty="0" smtClean="0"/>
              <a:t>région, </a:t>
            </a:r>
            <a:r>
              <a:rPr lang="fr-FR" sz="2000" dirty="0"/>
              <a:t>par </a:t>
            </a:r>
            <a:r>
              <a:rPr lang="fr-FR" sz="2000" dirty="0" smtClean="0"/>
              <a:t>commune, </a:t>
            </a:r>
            <a:r>
              <a:rPr lang="fr-FR" sz="2000" dirty="0"/>
              <a:t>… ;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2108403" y="-692"/>
            <a:ext cx="4063797" cy="777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METHODOLOGIE</a:t>
            </a:r>
            <a:endParaRPr dirty="0"/>
          </a:p>
        </p:txBody>
      </p:sp>
      <p:sp>
        <p:nvSpPr>
          <p:cNvPr id="146" name="Google Shape;146;p28"/>
          <p:cNvSpPr txBox="1"/>
          <p:nvPr/>
        </p:nvSpPr>
        <p:spPr>
          <a:xfrm>
            <a:off x="541422" y="1195356"/>
            <a:ext cx="8049126" cy="426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Pour atteindre ces objectifs, nous allons procéder comme suit : </a:t>
            </a:r>
            <a:endParaRPr lang="fr-FR" sz="1800" b="1" dirty="0" smtClean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lvl="0"/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✓ </a:t>
            </a:r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Concevoir un diagramme de cas d’utilisation pour montrer les acteurs du système et leurs atteintes </a:t>
            </a:r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;</a:t>
            </a:r>
          </a:p>
          <a:p>
            <a:pPr lvl="0"/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✓ Concevoir un diagramme de classes pour organiser le stockage des données ; </a:t>
            </a:r>
            <a:endParaRPr lang="fr-FR" sz="1800" b="1" dirty="0" smtClean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lvl="0"/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✓ </a:t>
            </a:r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Choisir des outils technologiques à savoir : </a:t>
            </a:r>
            <a:endParaRPr lang="fr-FR" sz="1800" b="1" dirty="0" smtClean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lvl="0"/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  ➢ </a:t>
            </a:r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Un langage de programmation </a:t>
            </a:r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;</a:t>
            </a:r>
          </a:p>
          <a:p>
            <a:pPr lvl="0"/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   ➢ </a:t>
            </a:r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Un serveur d’application dans lequel l’application sera déployée ; </a:t>
            </a:r>
            <a:endParaRPr lang="fr-FR" sz="1800" b="1" dirty="0" smtClean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lvl="0"/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  ➢ </a:t>
            </a:r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Des outils d’optimisation : </a:t>
            </a:r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Framework ;</a:t>
            </a:r>
          </a:p>
          <a:p>
            <a:pPr lvl="0"/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   ➢ </a:t>
            </a:r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Un SGBD pour stocker les données. </a:t>
            </a:r>
            <a:endParaRPr lang="fr-FR" sz="1800" b="1" dirty="0" smtClean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lvl="0"/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✓ </a:t>
            </a:r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Implémenter ces outils technologiques pour réaliser notre plateforme web ; </a:t>
            </a:r>
            <a:endParaRPr lang="fr-FR" sz="1800" b="1" dirty="0" smtClean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lvl="0"/>
            <a:r>
              <a:rPr lang="fr-FR" sz="18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✓ </a:t>
            </a:r>
            <a:r>
              <a:rPr lang="fr-FR" sz="1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Tester et Valider notre solution pour déterminer ses failles et manquements</a:t>
            </a:r>
            <a:endParaRPr sz="1800" b="1" dirty="0">
              <a:solidFill>
                <a:schemeClr val="accent4"/>
              </a:solidFill>
              <a:latin typeface="Rajdhani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54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idx="4"/>
          </p:nvPr>
        </p:nvSpPr>
        <p:spPr>
          <a:xfrm>
            <a:off x="1744579" y="440669"/>
            <a:ext cx="5305926" cy="572700"/>
          </a:xfrm>
        </p:spPr>
        <p:txBody>
          <a:bodyPr/>
          <a:lstStyle/>
          <a:p>
            <a:r>
              <a:rPr lang="fr-FR" dirty="0" smtClean="0"/>
              <a:t>ANALYSE DU SYSTEME</a:t>
            </a:r>
            <a:endParaRPr lang="fr-FR" dirty="0"/>
          </a:p>
        </p:txBody>
      </p:sp>
      <p:sp>
        <p:nvSpPr>
          <p:cNvPr id="10" name="Titre 5"/>
          <p:cNvSpPr txBox="1">
            <a:spLocks/>
          </p:cNvSpPr>
          <p:nvPr/>
        </p:nvSpPr>
        <p:spPr>
          <a:xfrm>
            <a:off x="855124" y="2036833"/>
            <a:ext cx="6369224" cy="237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dirty="0" smtClean="0"/>
              <a:t>Description </a:t>
            </a:r>
            <a:r>
              <a:rPr lang="fr-FR" dirty="0"/>
              <a:t>du </a:t>
            </a:r>
            <a:r>
              <a:rPr lang="fr-FR" dirty="0" smtClean="0"/>
              <a:t>système</a:t>
            </a:r>
          </a:p>
          <a:p>
            <a:pPr algn="l"/>
            <a:endParaRPr lang="fr-FR" dirty="0" smtClean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dirty="0"/>
              <a:t>Diagrammes de cas </a:t>
            </a:r>
            <a:r>
              <a:rPr lang="fr-FR" dirty="0" smtClean="0"/>
              <a:t>d’utilisation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fr-FR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fr-FR" dirty="0" smtClean="0"/>
              <a:t>Diagramme de classe </a:t>
            </a:r>
            <a:endParaRPr lang="fr-FR" dirty="0" smtClean="0"/>
          </a:p>
          <a:p>
            <a:pPr marL="514350" indent="-514350">
              <a:buAutoNum type="alphaL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363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2"/>
          </p:nvPr>
        </p:nvSpPr>
        <p:spPr>
          <a:xfrm>
            <a:off x="168442" y="1312931"/>
            <a:ext cx="8386009" cy="3129469"/>
          </a:xfrm>
        </p:spPr>
        <p:txBody>
          <a:bodyPr/>
          <a:lstStyle/>
          <a:p>
            <a:r>
              <a:rPr lang="fr-FR" sz="2000" b="1" dirty="0">
                <a:latin typeface="Rajdhani" panose="020B0604020202020204" charset="0"/>
                <a:cs typeface="Rajdhani" panose="020B0604020202020204" charset="0"/>
              </a:rPr>
              <a:t>Dans notre système, plusieurs acteurs ayant des rôles différents interviennent. Ces acteurs sont les suivants </a:t>
            </a:r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:</a:t>
            </a:r>
          </a:p>
          <a:p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fr-FR" sz="2000" b="1" dirty="0">
                <a:latin typeface="Rajdhani" panose="020B0604020202020204" charset="0"/>
                <a:cs typeface="Rajdhani" panose="020B0604020202020204" charset="0"/>
              </a:rPr>
              <a:t>✓ Administrateur du système : il s’agit du profil chargé de gérer (créer, modifier, supprimer) les utilisateurs (électeurs, candidats) du système, les régions, départements, communes, lieux, bureaux de votes et paramétrage du système... </a:t>
            </a:r>
            <a:endParaRPr lang="fr-FR" sz="2000" b="1" dirty="0" smtClean="0">
              <a:latin typeface="Rajdhani" panose="020B0604020202020204" charset="0"/>
              <a:cs typeface="Rajdhani" panose="020B0604020202020204" charset="0"/>
            </a:endParaRPr>
          </a:p>
          <a:p>
            <a:r>
              <a:rPr lang="fr-FR" sz="2000" b="1" dirty="0" smtClean="0">
                <a:latin typeface="Rajdhani" panose="020B0604020202020204" charset="0"/>
                <a:cs typeface="Rajdhani" panose="020B0604020202020204" charset="0"/>
              </a:rPr>
              <a:t>✓ </a:t>
            </a:r>
            <a:r>
              <a:rPr lang="fr-FR" sz="2000" b="1" dirty="0">
                <a:latin typeface="Rajdhani" panose="020B0604020202020204" charset="0"/>
                <a:cs typeface="Rajdhani" panose="020B0604020202020204" charset="0"/>
              </a:rPr>
              <a:t>Les utilisateurs : il peuvent s’inscrire et voter en ligne… Ils ont également la possibilité de modifier leurs informations et visualiser les résultats de vote.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 dirty="0"/>
              <a:t>Description du système</a:t>
            </a:r>
          </a:p>
        </p:txBody>
      </p:sp>
    </p:spTree>
    <p:extLst>
      <p:ext uri="{BB962C8B-B14F-4D97-AF65-F5344CB8AC3E}">
        <p14:creationId xmlns:p14="http://schemas.microsoft.com/office/powerpoint/2010/main" val="15558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 dirty="0" smtClean="0"/>
              <a:t>Diagramme </a:t>
            </a:r>
            <a:r>
              <a:rPr lang="fr-FR" dirty="0"/>
              <a:t>de cas d’utilisation </a:t>
            </a:r>
            <a:br>
              <a:rPr lang="fr-FR" dirty="0"/>
            </a:b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86" y="1082525"/>
            <a:ext cx="6069228" cy="39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fr-FR" dirty="0" smtClean="0"/>
              <a:t>Diagramme </a:t>
            </a:r>
            <a:r>
              <a:rPr lang="fr-FR" dirty="0"/>
              <a:t>de </a:t>
            </a:r>
            <a:r>
              <a:rPr lang="fr-FR" dirty="0" smtClean="0"/>
              <a:t>classe 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03" y="1082525"/>
            <a:ext cx="6041793" cy="38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508</Words>
  <Application>Microsoft Office PowerPoint</Application>
  <PresentationFormat>Affichage à l'écran (16:9)</PresentationFormat>
  <Paragraphs>57</Paragraphs>
  <Slides>12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2" baseType="lpstr">
      <vt:lpstr>Wingdings</vt:lpstr>
      <vt:lpstr>Anton</vt:lpstr>
      <vt:lpstr>Calibri</vt:lpstr>
      <vt:lpstr>Advent Pro Light</vt:lpstr>
      <vt:lpstr>Rajdhani</vt:lpstr>
      <vt:lpstr>Times New Roman</vt:lpstr>
      <vt:lpstr>Arial</vt:lpstr>
      <vt:lpstr>Fira Sans Condensed Light</vt:lpstr>
      <vt:lpstr>Algerian</vt:lpstr>
      <vt:lpstr>Ai Tech Agency by Slidesgo</vt:lpstr>
      <vt:lpstr>  REPUBLIQUE DU SENEGAL</vt:lpstr>
      <vt:lpstr>Présentation PowerPoint</vt:lpstr>
      <vt:lpstr>INTRODUCTION</vt:lpstr>
      <vt:lpstr>OBJECTIF</vt:lpstr>
      <vt:lpstr>METHODOLOGIE</vt:lpstr>
      <vt:lpstr>ANALYSE DU SYSTEME</vt:lpstr>
      <vt:lpstr>Description du système</vt:lpstr>
      <vt:lpstr>Diagramme de cas d’utilisation  </vt:lpstr>
      <vt:lpstr>Diagramme de classe  </vt:lpstr>
      <vt:lpstr>LANGAGE ET OUTILS UTILISES</vt:lpstr>
      <vt:lpstr>STRUCTURE DE LA BASE DE DONNEE 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REPUBLIQUE DU SENEGAL</dc:title>
  <dc:creator>BOYKA_SOLUTION</dc:creator>
  <cp:lastModifiedBy>Anna Ramata SAWADOGO</cp:lastModifiedBy>
  <cp:revision>42</cp:revision>
  <dcterms:modified xsi:type="dcterms:W3CDTF">2022-11-22T15:32:06Z</dcterms:modified>
</cp:coreProperties>
</file>